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6" r:id="rId4"/>
  </p:sldMasterIdLst>
  <p:notesMasterIdLst>
    <p:notesMasterId r:id="rId21"/>
  </p:notesMasterIdLst>
  <p:handoutMasterIdLst>
    <p:handoutMasterId r:id="rId22"/>
  </p:handoutMasterIdLst>
  <p:sldIdLst>
    <p:sldId id="412" r:id="rId5"/>
    <p:sldId id="406" r:id="rId6"/>
    <p:sldId id="411" r:id="rId7"/>
    <p:sldId id="402" r:id="rId8"/>
    <p:sldId id="409" r:id="rId9"/>
    <p:sldId id="420" r:id="rId10"/>
    <p:sldId id="426" r:id="rId11"/>
    <p:sldId id="425" r:id="rId12"/>
    <p:sldId id="432" r:id="rId13"/>
    <p:sldId id="421" r:id="rId14"/>
    <p:sldId id="422" r:id="rId15"/>
    <p:sldId id="415" r:id="rId16"/>
    <p:sldId id="427" r:id="rId17"/>
    <p:sldId id="433" r:id="rId18"/>
    <p:sldId id="408" r:id="rId19"/>
    <p:sldId id="428" r:id="rId2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706" autoAdjust="0"/>
  </p:normalViewPr>
  <p:slideViewPr>
    <p:cSldViewPr showGuides="1">
      <p:cViewPr varScale="1">
        <p:scale>
          <a:sx n="82" d="100"/>
          <a:sy n="82" d="100"/>
        </p:scale>
        <p:origin x="61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BCE09-BBA3-424C-A429-698C9FF80D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5AF7C-8E23-445B-8CFB-7669FB3447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b="1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What Agencies are saying about blueButler:</a:t>
          </a:r>
          <a:endParaRPr lang="en-US" sz="2400" dirty="0">
            <a:solidFill>
              <a:schemeClr val="bg1"/>
            </a:solidFill>
            <a:latin typeface="Quire Sans" panose="020B0502040400020003" pitchFamily="34" charset="0"/>
            <a:cs typeface="Quire Sans" panose="020B0502040400020003" pitchFamily="34" charset="0"/>
          </a:endParaRPr>
        </a:p>
      </dgm:t>
    </dgm:pt>
    <dgm:pt modelId="{AE09222B-9689-40DB-8994-2E05D881CD13}" type="parTrans" cxnId="{C7C42F68-A093-4DEC-8F1A-EADC9BD0D5A9}">
      <dgm:prSet/>
      <dgm:spPr/>
      <dgm:t>
        <a:bodyPr/>
        <a:lstStyle/>
        <a:p>
          <a:endParaRPr lang="en-US"/>
        </a:p>
      </dgm:t>
    </dgm:pt>
    <dgm:pt modelId="{ABA9FA05-F5AF-40D6-8206-A9CA72189718}" type="sibTrans" cxnId="{C7C42F68-A093-4DEC-8F1A-EADC9BD0D5A9}">
      <dgm:prSet/>
      <dgm:spPr/>
      <dgm:t>
        <a:bodyPr/>
        <a:lstStyle/>
        <a:p>
          <a:endParaRPr lang="en-US"/>
        </a:p>
      </dgm:t>
    </dgm:pt>
    <dgm:pt modelId="{A2710922-B81C-4140-BFDC-48F967E5F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b="1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“We broke all of our agency sales records using blueButler Voice Signatures!”</a:t>
          </a:r>
          <a:endParaRPr lang="en-US" sz="1600" b="1" dirty="0">
            <a:solidFill>
              <a:schemeClr val="bg1"/>
            </a:solidFill>
            <a:latin typeface="Quire Sans" panose="020B0502040400020003" pitchFamily="34" charset="0"/>
            <a:cs typeface="Quire Sans" panose="020B0502040400020003" pitchFamily="34" charset="0"/>
          </a:endParaRPr>
        </a:p>
      </dgm:t>
    </dgm:pt>
    <dgm:pt modelId="{0B1517A8-6879-4885-8B54-AF4823DBB318}" type="parTrans" cxnId="{94B11320-5D0B-481E-8281-F9676AF28B79}">
      <dgm:prSet/>
      <dgm:spPr/>
      <dgm:t>
        <a:bodyPr/>
        <a:lstStyle/>
        <a:p>
          <a:endParaRPr lang="en-US"/>
        </a:p>
      </dgm:t>
    </dgm:pt>
    <dgm:pt modelId="{B1475609-D31F-4CA9-820F-17BFAE203EDC}" type="sibTrans" cxnId="{94B11320-5D0B-481E-8281-F9676AF28B79}">
      <dgm:prSet/>
      <dgm:spPr/>
      <dgm:t>
        <a:bodyPr/>
        <a:lstStyle/>
        <a:p>
          <a:endParaRPr lang="en-US"/>
        </a:p>
      </dgm:t>
    </dgm:pt>
    <dgm:pt modelId="{6AA0F6D3-DA38-4437-A0A1-1E3AB7C94D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 b="1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“</a:t>
          </a:r>
          <a:r>
            <a:rPr lang="en-US" sz="1600" b="1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We are seeing retention figures higher than ever! blueButler paid for itself immediately.”</a:t>
          </a:r>
        </a:p>
      </dgm:t>
    </dgm:pt>
    <dgm:pt modelId="{C9BFD737-63BD-4D79-AD35-A28522754F12}" type="parTrans" cxnId="{F1A67A24-6C8C-43D5-9C06-4FE21700DDB6}">
      <dgm:prSet/>
      <dgm:spPr/>
      <dgm:t>
        <a:bodyPr/>
        <a:lstStyle/>
        <a:p>
          <a:endParaRPr lang="en-US"/>
        </a:p>
      </dgm:t>
    </dgm:pt>
    <dgm:pt modelId="{EC64544B-AE19-46AB-88C5-5262329A2DAB}" type="sibTrans" cxnId="{F1A67A24-6C8C-43D5-9C06-4FE21700DDB6}">
      <dgm:prSet/>
      <dgm:spPr/>
      <dgm:t>
        <a:bodyPr/>
        <a:lstStyle/>
        <a:p>
          <a:endParaRPr lang="en-US"/>
        </a:p>
      </dgm:t>
    </dgm:pt>
    <dgm:pt modelId="{6B818A89-A296-4E3C-BDD5-68459DE28B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"blueButler provides unmatched E&amp;O protection for our agency's phone call processes, from start to finish."</a:t>
          </a:r>
        </a:p>
      </dgm:t>
    </dgm:pt>
    <dgm:pt modelId="{666C6E7D-3C50-4F54-9458-387D253018E8}" type="parTrans" cxnId="{61F699E3-72FB-42BA-A937-7A075B16598B}">
      <dgm:prSet/>
      <dgm:spPr/>
      <dgm:t>
        <a:bodyPr/>
        <a:lstStyle/>
        <a:p>
          <a:endParaRPr lang="en-US"/>
        </a:p>
      </dgm:t>
    </dgm:pt>
    <dgm:pt modelId="{E1A79617-7C97-464E-B333-9641AB273690}" type="sibTrans" cxnId="{61F699E3-72FB-42BA-A937-7A075B16598B}">
      <dgm:prSet/>
      <dgm:spPr/>
      <dgm:t>
        <a:bodyPr/>
        <a:lstStyle/>
        <a:p>
          <a:endParaRPr lang="en-US"/>
        </a:p>
      </dgm:t>
    </dgm:pt>
    <dgm:pt modelId="{1BB628F8-CCCE-4A79-90C2-03E39A89FC8D}" type="pres">
      <dgm:prSet presAssocID="{DF6BCE09-BBA3-424C-A429-698C9FF80DBF}" presName="root" presStyleCnt="0">
        <dgm:presLayoutVars>
          <dgm:dir/>
          <dgm:resizeHandles val="exact"/>
        </dgm:presLayoutVars>
      </dgm:prSet>
      <dgm:spPr/>
    </dgm:pt>
    <dgm:pt modelId="{3789FE37-942B-48E8-9149-5E62E4D96D45}" type="pres">
      <dgm:prSet presAssocID="{E245AF7C-8E23-445B-8CFB-7669FB3447D3}" presName="compNode" presStyleCnt="0"/>
      <dgm:spPr/>
    </dgm:pt>
    <dgm:pt modelId="{67831C7C-8D28-4228-A747-587901BBB7C8}" type="pres">
      <dgm:prSet presAssocID="{E245AF7C-8E23-445B-8CFB-7669FB3447D3}" presName="bgRect" presStyleLbl="bgShp" presStyleIdx="0" presStyleCnt="4" custLinFactNeighborX="388" custLinFactNeighborY="7014"/>
      <dgm:spPr>
        <a:solidFill>
          <a:schemeClr val="bg2">
            <a:lumMod val="50000"/>
          </a:schemeClr>
        </a:solidFill>
      </dgm:spPr>
    </dgm:pt>
    <dgm:pt modelId="{A9CF6B2A-DDAA-4773-80C4-53B8CBA8E335}" type="pres">
      <dgm:prSet presAssocID="{E245AF7C-8E23-445B-8CFB-7669FB3447D3}" presName="iconRect" presStyleLbl="node1" presStyleIdx="0" presStyleCnt="4" custLinFactNeighborY="13585"/>
      <dgm:spPr>
        <a:blipFill>
          <a:blip xmlns:r="http://schemas.openxmlformats.org/officeDocument/2006/relationships" r:embed="rId1">
            <a:biLevel thresh="25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>
          <a:outerShdw blurRad="50800" dist="50800" dir="5400000" sx="1000" sy="1000" algn="ctr" rotWithShape="0">
            <a:schemeClr val="bg1"/>
          </a:outerShdw>
        </a:effectLst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FF024E98-C59B-46B5-B15C-46E9786BA3A4}" type="pres">
      <dgm:prSet presAssocID="{E245AF7C-8E23-445B-8CFB-7669FB3447D3}" presName="spaceRect" presStyleCnt="0"/>
      <dgm:spPr/>
    </dgm:pt>
    <dgm:pt modelId="{CE370508-5AB7-4DA4-9EAD-20B218B62EE8}" type="pres">
      <dgm:prSet presAssocID="{E245AF7C-8E23-445B-8CFB-7669FB3447D3}" presName="parTx" presStyleLbl="revTx" presStyleIdx="0" presStyleCnt="4" custLinFactNeighborX="-906" custLinFactNeighborY="10464">
        <dgm:presLayoutVars>
          <dgm:chMax val="0"/>
          <dgm:chPref val="0"/>
        </dgm:presLayoutVars>
      </dgm:prSet>
      <dgm:spPr/>
    </dgm:pt>
    <dgm:pt modelId="{842B4432-59D0-4A27-9D75-663A4B931D68}" type="pres">
      <dgm:prSet presAssocID="{ABA9FA05-F5AF-40D6-8206-A9CA72189718}" presName="sibTrans" presStyleCnt="0"/>
      <dgm:spPr/>
    </dgm:pt>
    <dgm:pt modelId="{AF924A01-AADE-4A6E-84A4-C46E1496EB9B}" type="pres">
      <dgm:prSet presAssocID="{A2710922-B81C-4140-BFDC-48F967E5FD00}" presName="compNode" presStyleCnt="0"/>
      <dgm:spPr/>
    </dgm:pt>
    <dgm:pt modelId="{24388EB5-2423-482E-8767-95A0D346BEFB}" type="pres">
      <dgm:prSet presAssocID="{A2710922-B81C-4140-BFDC-48F967E5FD00}" presName="bgRect" presStyleLbl="bgShp" presStyleIdx="1" presStyleCnt="4" custLinFactNeighborY="2253"/>
      <dgm:spPr>
        <a:solidFill>
          <a:srgbClr val="00B0F0"/>
        </a:solidFill>
      </dgm:spPr>
    </dgm:pt>
    <dgm:pt modelId="{C5BFD363-610C-4345-A51B-57883A825B34}" type="pres">
      <dgm:prSet presAssocID="{A2710922-B81C-4140-BFDC-48F967E5FD00}" presName="iconRect" presStyleLbl="node1" presStyleIdx="1" presStyleCnt="4"/>
      <dgm:spPr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287905D-8F42-4D83-8833-714B58CFF647}" type="pres">
      <dgm:prSet presAssocID="{A2710922-B81C-4140-BFDC-48F967E5FD00}" presName="spaceRect" presStyleCnt="0"/>
      <dgm:spPr/>
    </dgm:pt>
    <dgm:pt modelId="{03676849-661E-41BB-AAB5-43AAAD347158}" type="pres">
      <dgm:prSet presAssocID="{A2710922-B81C-4140-BFDC-48F967E5FD00}" presName="parTx" presStyleLbl="revTx" presStyleIdx="1" presStyleCnt="4">
        <dgm:presLayoutVars>
          <dgm:chMax val="0"/>
          <dgm:chPref val="0"/>
        </dgm:presLayoutVars>
      </dgm:prSet>
      <dgm:spPr/>
    </dgm:pt>
    <dgm:pt modelId="{0DC507BE-65B0-4E10-B0CE-70B5B182A4C0}" type="pres">
      <dgm:prSet presAssocID="{B1475609-D31F-4CA9-820F-17BFAE203EDC}" presName="sibTrans" presStyleCnt="0"/>
      <dgm:spPr/>
    </dgm:pt>
    <dgm:pt modelId="{78A7D3D2-BCB3-49E8-AE4D-9A0D9DEBC184}" type="pres">
      <dgm:prSet presAssocID="{6AA0F6D3-DA38-4437-A0A1-1E3AB7C94DF8}" presName="compNode" presStyleCnt="0"/>
      <dgm:spPr/>
    </dgm:pt>
    <dgm:pt modelId="{B778CC89-4742-4AB2-BCD4-FD670EFC0815}" type="pres">
      <dgm:prSet presAssocID="{6AA0F6D3-DA38-4437-A0A1-1E3AB7C94DF8}" presName="bgRect" presStyleLbl="bgShp" presStyleIdx="2" presStyleCnt="4"/>
      <dgm:spPr>
        <a:solidFill>
          <a:srgbClr val="00B0F0"/>
        </a:solidFill>
      </dgm:spPr>
    </dgm:pt>
    <dgm:pt modelId="{58D652FB-97F0-45C5-BB2B-5979BD952064}" type="pres">
      <dgm:prSet presAssocID="{6AA0F6D3-DA38-4437-A0A1-1E3AB7C94DF8}" presName="iconRect" presStyleLbl="node1" presStyleIdx="2" presStyleCnt="4"/>
      <dgm:spPr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EB89E2A-2510-4BBF-AB5E-FE76CB63C185}" type="pres">
      <dgm:prSet presAssocID="{6AA0F6D3-DA38-4437-A0A1-1E3AB7C94DF8}" presName="spaceRect" presStyleCnt="0"/>
      <dgm:spPr/>
    </dgm:pt>
    <dgm:pt modelId="{73F76978-915F-49D6-B77D-9885AB5436EA}" type="pres">
      <dgm:prSet presAssocID="{6AA0F6D3-DA38-4437-A0A1-1E3AB7C94DF8}" presName="parTx" presStyleLbl="revTx" presStyleIdx="2" presStyleCnt="4">
        <dgm:presLayoutVars>
          <dgm:chMax val="0"/>
          <dgm:chPref val="0"/>
        </dgm:presLayoutVars>
      </dgm:prSet>
      <dgm:spPr/>
    </dgm:pt>
    <dgm:pt modelId="{4C3C1924-A6C9-4D90-8766-616B38F36329}" type="pres">
      <dgm:prSet presAssocID="{EC64544B-AE19-46AB-88C5-5262329A2DAB}" presName="sibTrans" presStyleCnt="0"/>
      <dgm:spPr/>
    </dgm:pt>
    <dgm:pt modelId="{24DB58B8-DFB8-4B05-955E-43EBF742A004}" type="pres">
      <dgm:prSet presAssocID="{6B818A89-A296-4E3C-BDD5-68459DE28BB5}" presName="compNode" presStyleCnt="0"/>
      <dgm:spPr/>
    </dgm:pt>
    <dgm:pt modelId="{1D2DF044-1B3E-402A-8897-8309B2451CE1}" type="pres">
      <dgm:prSet presAssocID="{6B818A89-A296-4E3C-BDD5-68459DE28BB5}" presName="bgRect" presStyleLbl="bgShp" presStyleIdx="3" presStyleCnt="4"/>
      <dgm:spPr>
        <a:solidFill>
          <a:srgbClr val="00B0F0"/>
        </a:solidFill>
      </dgm:spPr>
    </dgm:pt>
    <dgm:pt modelId="{DA76AEBC-AD32-4C78-A639-EA7D29CAE9A9}" type="pres">
      <dgm:prSet presAssocID="{6B818A89-A296-4E3C-BDD5-68459DE28BB5}" presName="iconRect" presStyleLbl="node1" presStyleIdx="3" presStyleCnt="4"/>
      <dgm:spPr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784D1946-E7E7-41D3-B120-B5C2D0720423}" type="pres">
      <dgm:prSet presAssocID="{6B818A89-A296-4E3C-BDD5-68459DE28BB5}" presName="spaceRect" presStyleCnt="0"/>
      <dgm:spPr/>
    </dgm:pt>
    <dgm:pt modelId="{5B4A425E-C991-4A28-8375-C2DD016508DB}" type="pres">
      <dgm:prSet presAssocID="{6B818A89-A296-4E3C-BDD5-68459DE28B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692611-7479-439F-B788-2F7FA02C68ED}" type="presOf" srcId="{6B818A89-A296-4E3C-BDD5-68459DE28BB5}" destId="{5B4A425E-C991-4A28-8375-C2DD016508DB}" srcOrd="0" destOrd="0" presId="urn:microsoft.com/office/officeart/2018/2/layout/IconVerticalSolidList"/>
    <dgm:cxn modelId="{7C094718-881E-4B8A-87FE-6B6F36F445B0}" type="presOf" srcId="{6AA0F6D3-DA38-4437-A0A1-1E3AB7C94DF8}" destId="{73F76978-915F-49D6-B77D-9885AB5436EA}" srcOrd="0" destOrd="0" presId="urn:microsoft.com/office/officeart/2018/2/layout/IconVerticalSolidList"/>
    <dgm:cxn modelId="{94B11320-5D0B-481E-8281-F9676AF28B79}" srcId="{DF6BCE09-BBA3-424C-A429-698C9FF80DBF}" destId="{A2710922-B81C-4140-BFDC-48F967E5FD00}" srcOrd="1" destOrd="0" parTransId="{0B1517A8-6879-4885-8B54-AF4823DBB318}" sibTransId="{B1475609-D31F-4CA9-820F-17BFAE203EDC}"/>
    <dgm:cxn modelId="{F1A67A24-6C8C-43D5-9C06-4FE21700DDB6}" srcId="{DF6BCE09-BBA3-424C-A429-698C9FF80DBF}" destId="{6AA0F6D3-DA38-4437-A0A1-1E3AB7C94DF8}" srcOrd="2" destOrd="0" parTransId="{C9BFD737-63BD-4D79-AD35-A28522754F12}" sibTransId="{EC64544B-AE19-46AB-88C5-5262329A2DAB}"/>
    <dgm:cxn modelId="{C7C42F68-A093-4DEC-8F1A-EADC9BD0D5A9}" srcId="{DF6BCE09-BBA3-424C-A429-698C9FF80DBF}" destId="{E245AF7C-8E23-445B-8CFB-7669FB3447D3}" srcOrd="0" destOrd="0" parTransId="{AE09222B-9689-40DB-8994-2E05D881CD13}" sibTransId="{ABA9FA05-F5AF-40D6-8206-A9CA72189718}"/>
    <dgm:cxn modelId="{D4ADFE4F-D0FC-4482-9DF6-FB20824FB3C1}" type="presOf" srcId="{E245AF7C-8E23-445B-8CFB-7669FB3447D3}" destId="{CE370508-5AB7-4DA4-9EAD-20B218B62EE8}" srcOrd="0" destOrd="0" presId="urn:microsoft.com/office/officeart/2018/2/layout/IconVerticalSolidList"/>
    <dgm:cxn modelId="{DB46557D-4720-4700-8CDF-A637C74427BB}" type="presOf" srcId="{DF6BCE09-BBA3-424C-A429-698C9FF80DBF}" destId="{1BB628F8-CCCE-4A79-90C2-03E39A89FC8D}" srcOrd="0" destOrd="0" presId="urn:microsoft.com/office/officeart/2018/2/layout/IconVerticalSolidList"/>
    <dgm:cxn modelId="{D25C8AC0-14C9-4C3F-A0DF-F980FF17FBB7}" type="presOf" srcId="{A2710922-B81C-4140-BFDC-48F967E5FD00}" destId="{03676849-661E-41BB-AAB5-43AAAD347158}" srcOrd="0" destOrd="0" presId="urn:microsoft.com/office/officeart/2018/2/layout/IconVerticalSolidList"/>
    <dgm:cxn modelId="{61F699E3-72FB-42BA-A937-7A075B16598B}" srcId="{DF6BCE09-BBA3-424C-A429-698C9FF80DBF}" destId="{6B818A89-A296-4E3C-BDD5-68459DE28BB5}" srcOrd="3" destOrd="0" parTransId="{666C6E7D-3C50-4F54-9458-387D253018E8}" sibTransId="{E1A79617-7C97-464E-B333-9641AB273690}"/>
    <dgm:cxn modelId="{99555D87-72FE-47E8-812C-1D86A74F1CCE}" type="presParOf" srcId="{1BB628F8-CCCE-4A79-90C2-03E39A89FC8D}" destId="{3789FE37-942B-48E8-9149-5E62E4D96D45}" srcOrd="0" destOrd="0" presId="urn:microsoft.com/office/officeart/2018/2/layout/IconVerticalSolidList"/>
    <dgm:cxn modelId="{79CFD6BE-AE9C-4AED-B9AE-78EDD0054C04}" type="presParOf" srcId="{3789FE37-942B-48E8-9149-5E62E4D96D45}" destId="{67831C7C-8D28-4228-A747-587901BBB7C8}" srcOrd="0" destOrd="0" presId="urn:microsoft.com/office/officeart/2018/2/layout/IconVerticalSolidList"/>
    <dgm:cxn modelId="{B31DFB2C-E0F1-416E-AFC2-4149B292E1F9}" type="presParOf" srcId="{3789FE37-942B-48E8-9149-5E62E4D96D45}" destId="{A9CF6B2A-DDAA-4773-80C4-53B8CBA8E335}" srcOrd="1" destOrd="0" presId="urn:microsoft.com/office/officeart/2018/2/layout/IconVerticalSolidList"/>
    <dgm:cxn modelId="{C59D35DE-A550-4142-93AD-AF10284DB4FC}" type="presParOf" srcId="{3789FE37-942B-48E8-9149-5E62E4D96D45}" destId="{FF024E98-C59B-46B5-B15C-46E9786BA3A4}" srcOrd="2" destOrd="0" presId="urn:microsoft.com/office/officeart/2018/2/layout/IconVerticalSolidList"/>
    <dgm:cxn modelId="{8398E38D-3677-4546-AEF2-19A7E0B19E0C}" type="presParOf" srcId="{3789FE37-942B-48E8-9149-5E62E4D96D45}" destId="{CE370508-5AB7-4DA4-9EAD-20B218B62EE8}" srcOrd="3" destOrd="0" presId="urn:microsoft.com/office/officeart/2018/2/layout/IconVerticalSolidList"/>
    <dgm:cxn modelId="{95B56C79-021A-4D63-80EC-408CBC068359}" type="presParOf" srcId="{1BB628F8-CCCE-4A79-90C2-03E39A89FC8D}" destId="{842B4432-59D0-4A27-9D75-663A4B931D68}" srcOrd="1" destOrd="0" presId="urn:microsoft.com/office/officeart/2018/2/layout/IconVerticalSolidList"/>
    <dgm:cxn modelId="{5E47FCCF-05EC-4BBE-A6F4-3B72FB51F258}" type="presParOf" srcId="{1BB628F8-CCCE-4A79-90C2-03E39A89FC8D}" destId="{AF924A01-AADE-4A6E-84A4-C46E1496EB9B}" srcOrd="2" destOrd="0" presId="urn:microsoft.com/office/officeart/2018/2/layout/IconVerticalSolidList"/>
    <dgm:cxn modelId="{86557E5E-A41B-42D6-B873-BD69160CF302}" type="presParOf" srcId="{AF924A01-AADE-4A6E-84A4-C46E1496EB9B}" destId="{24388EB5-2423-482E-8767-95A0D346BEFB}" srcOrd="0" destOrd="0" presId="urn:microsoft.com/office/officeart/2018/2/layout/IconVerticalSolidList"/>
    <dgm:cxn modelId="{40788027-CDA2-4F26-8771-139D2F121C41}" type="presParOf" srcId="{AF924A01-AADE-4A6E-84A4-C46E1496EB9B}" destId="{C5BFD363-610C-4345-A51B-57883A825B34}" srcOrd="1" destOrd="0" presId="urn:microsoft.com/office/officeart/2018/2/layout/IconVerticalSolidList"/>
    <dgm:cxn modelId="{B85B5431-3A91-4942-A023-65AE3FF658A8}" type="presParOf" srcId="{AF924A01-AADE-4A6E-84A4-C46E1496EB9B}" destId="{0287905D-8F42-4D83-8833-714B58CFF647}" srcOrd="2" destOrd="0" presId="urn:microsoft.com/office/officeart/2018/2/layout/IconVerticalSolidList"/>
    <dgm:cxn modelId="{2CC2F8DC-BDF5-4CB1-AEC0-6A2861555FA1}" type="presParOf" srcId="{AF924A01-AADE-4A6E-84A4-C46E1496EB9B}" destId="{03676849-661E-41BB-AAB5-43AAAD347158}" srcOrd="3" destOrd="0" presId="urn:microsoft.com/office/officeart/2018/2/layout/IconVerticalSolidList"/>
    <dgm:cxn modelId="{677B64E0-E0F2-46E9-88AE-3816696E6529}" type="presParOf" srcId="{1BB628F8-CCCE-4A79-90C2-03E39A89FC8D}" destId="{0DC507BE-65B0-4E10-B0CE-70B5B182A4C0}" srcOrd="3" destOrd="0" presId="urn:microsoft.com/office/officeart/2018/2/layout/IconVerticalSolidList"/>
    <dgm:cxn modelId="{19BD82F3-863A-45A7-B2D9-2CE5AD8353C1}" type="presParOf" srcId="{1BB628F8-CCCE-4A79-90C2-03E39A89FC8D}" destId="{78A7D3D2-BCB3-49E8-AE4D-9A0D9DEBC184}" srcOrd="4" destOrd="0" presId="urn:microsoft.com/office/officeart/2018/2/layout/IconVerticalSolidList"/>
    <dgm:cxn modelId="{26E7B288-C2E9-46D6-8ABD-1C2B32CF0360}" type="presParOf" srcId="{78A7D3D2-BCB3-49E8-AE4D-9A0D9DEBC184}" destId="{B778CC89-4742-4AB2-BCD4-FD670EFC0815}" srcOrd="0" destOrd="0" presId="urn:microsoft.com/office/officeart/2018/2/layout/IconVerticalSolidList"/>
    <dgm:cxn modelId="{4EFBE335-8E6A-4329-9B43-BD422FBA0752}" type="presParOf" srcId="{78A7D3D2-BCB3-49E8-AE4D-9A0D9DEBC184}" destId="{58D652FB-97F0-45C5-BB2B-5979BD952064}" srcOrd="1" destOrd="0" presId="urn:microsoft.com/office/officeart/2018/2/layout/IconVerticalSolidList"/>
    <dgm:cxn modelId="{4E660AED-F244-41C7-A726-FAA005E7213A}" type="presParOf" srcId="{78A7D3D2-BCB3-49E8-AE4D-9A0D9DEBC184}" destId="{3EB89E2A-2510-4BBF-AB5E-FE76CB63C185}" srcOrd="2" destOrd="0" presId="urn:microsoft.com/office/officeart/2018/2/layout/IconVerticalSolidList"/>
    <dgm:cxn modelId="{C6687667-4CB0-4B7E-ACE1-A2C4BBD2E34D}" type="presParOf" srcId="{78A7D3D2-BCB3-49E8-AE4D-9A0D9DEBC184}" destId="{73F76978-915F-49D6-B77D-9885AB5436EA}" srcOrd="3" destOrd="0" presId="urn:microsoft.com/office/officeart/2018/2/layout/IconVerticalSolidList"/>
    <dgm:cxn modelId="{254ABDBD-CDC0-4C32-A385-4E77A9E76EDB}" type="presParOf" srcId="{1BB628F8-CCCE-4A79-90C2-03E39A89FC8D}" destId="{4C3C1924-A6C9-4D90-8766-616B38F36329}" srcOrd="5" destOrd="0" presId="urn:microsoft.com/office/officeart/2018/2/layout/IconVerticalSolidList"/>
    <dgm:cxn modelId="{506A9562-241F-4BE8-8C28-41A871157D32}" type="presParOf" srcId="{1BB628F8-CCCE-4A79-90C2-03E39A89FC8D}" destId="{24DB58B8-DFB8-4B05-955E-43EBF742A004}" srcOrd="6" destOrd="0" presId="urn:microsoft.com/office/officeart/2018/2/layout/IconVerticalSolidList"/>
    <dgm:cxn modelId="{19EE5420-6EDF-4675-8594-56714DA17BA8}" type="presParOf" srcId="{24DB58B8-DFB8-4B05-955E-43EBF742A004}" destId="{1D2DF044-1B3E-402A-8897-8309B2451CE1}" srcOrd="0" destOrd="0" presId="urn:microsoft.com/office/officeart/2018/2/layout/IconVerticalSolidList"/>
    <dgm:cxn modelId="{A2090CC0-ED5D-455D-A5EA-BAC4A2C5574E}" type="presParOf" srcId="{24DB58B8-DFB8-4B05-955E-43EBF742A004}" destId="{DA76AEBC-AD32-4C78-A639-EA7D29CAE9A9}" srcOrd="1" destOrd="0" presId="urn:microsoft.com/office/officeart/2018/2/layout/IconVerticalSolidList"/>
    <dgm:cxn modelId="{F6FC1F0D-A773-4B83-B3F7-84B9820C1B7F}" type="presParOf" srcId="{24DB58B8-DFB8-4B05-955E-43EBF742A004}" destId="{784D1946-E7E7-41D3-B120-B5C2D0720423}" srcOrd="2" destOrd="0" presId="urn:microsoft.com/office/officeart/2018/2/layout/IconVerticalSolidList"/>
    <dgm:cxn modelId="{A6A7C79F-C82C-4875-8ED9-F87722DBA4C6}" type="presParOf" srcId="{24DB58B8-DFB8-4B05-955E-43EBF742A004}" destId="{5B4A425E-C991-4A28-8375-C2DD016508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1C7C-8D28-4228-A747-587901BBB7C8}">
      <dsp:nvSpPr>
        <dsp:cNvPr id="0" name=""/>
        <dsp:cNvSpPr/>
      </dsp:nvSpPr>
      <dsp:spPr>
        <a:xfrm>
          <a:off x="0" y="75849"/>
          <a:ext cx="5290708" cy="105181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6B2A-DDAA-4773-80C4-53B8CBA8E335}">
      <dsp:nvSpPr>
        <dsp:cNvPr id="0" name=""/>
        <dsp:cNvSpPr/>
      </dsp:nvSpPr>
      <dsp:spPr>
        <a:xfrm>
          <a:off x="318174" y="317323"/>
          <a:ext cx="578498" cy="578498"/>
        </a:xfrm>
        <a:prstGeom prst="rect">
          <a:avLst/>
        </a:prstGeom>
        <a:blipFill>
          <a:blip xmlns:r="http://schemas.openxmlformats.org/officeDocument/2006/relationships" r:embed="rId1">
            <a:biLevel thresh="25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sx="1000" sy="1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70508-5AB7-4DA4-9EAD-20B218B62EE8}">
      <dsp:nvSpPr>
        <dsp:cNvPr id="0" name=""/>
        <dsp:cNvSpPr/>
      </dsp:nvSpPr>
      <dsp:spPr>
        <a:xfrm>
          <a:off x="1177920" y="112137"/>
          <a:ext cx="4075860" cy="1051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7" tIns="111317" rIns="111317" bIns="11131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What Agencies are saying about blueButler:</a:t>
          </a:r>
          <a:endParaRPr lang="en-US" sz="2400" kern="1200" dirty="0">
            <a:solidFill>
              <a:schemeClr val="bg1"/>
            </a:solidFill>
            <a:latin typeface="Quire Sans" panose="020B0502040400020003" pitchFamily="34" charset="0"/>
            <a:cs typeface="Quire Sans" panose="020B0502040400020003" pitchFamily="34" charset="0"/>
          </a:endParaRPr>
        </a:p>
      </dsp:txBody>
      <dsp:txXfrm>
        <a:off x="1177920" y="112137"/>
        <a:ext cx="4075860" cy="1051816"/>
      </dsp:txXfrm>
    </dsp:sp>
    <dsp:sp modelId="{24388EB5-2423-482E-8767-95A0D346BEFB}">
      <dsp:nvSpPr>
        <dsp:cNvPr id="0" name=""/>
        <dsp:cNvSpPr/>
      </dsp:nvSpPr>
      <dsp:spPr>
        <a:xfrm>
          <a:off x="0" y="1340543"/>
          <a:ext cx="5290708" cy="105181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FD363-610C-4345-A51B-57883A825B34}">
      <dsp:nvSpPr>
        <dsp:cNvPr id="0" name=""/>
        <dsp:cNvSpPr/>
      </dsp:nvSpPr>
      <dsp:spPr>
        <a:xfrm>
          <a:off x="318174" y="1553504"/>
          <a:ext cx="578498" cy="578498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76849-661E-41BB-AAB5-43AAAD347158}">
      <dsp:nvSpPr>
        <dsp:cNvPr id="0" name=""/>
        <dsp:cNvSpPr/>
      </dsp:nvSpPr>
      <dsp:spPr>
        <a:xfrm>
          <a:off x="1214847" y="1316845"/>
          <a:ext cx="4075860" cy="1051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7" tIns="111317" rIns="111317" bIns="1113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“We broke all of our agency sales records using blueButler Voice Signatures!”</a:t>
          </a:r>
          <a:endParaRPr lang="en-US" sz="1600" b="1" kern="1200" dirty="0">
            <a:solidFill>
              <a:schemeClr val="bg1"/>
            </a:solidFill>
            <a:latin typeface="Quire Sans" panose="020B0502040400020003" pitchFamily="34" charset="0"/>
            <a:cs typeface="Quire Sans" panose="020B0502040400020003" pitchFamily="34" charset="0"/>
          </a:endParaRPr>
        </a:p>
      </dsp:txBody>
      <dsp:txXfrm>
        <a:off x="1214847" y="1316845"/>
        <a:ext cx="4075860" cy="1051816"/>
      </dsp:txXfrm>
    </dsp:sp>
    <dsp:sp modelId="{B778CC89-4742-4AB2-BCD4-FD670EFC0815}">
      <dsp:nvSpPr>
        <dsp:cNvPr id="0" name=""/>
        <dsp:cNvSpPr/>
      </dsp:nvSpPr>
      <dsp:spPr>
        <a:xfrm>
          <a:off x="0" y="2631616"/>
          <a:ext cx="5290708" cy="105181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52FB-97F0-45C5-BB2B-5979BD952064}">
      <dsp:nvSpPr>
        <dsp:cNvPr id="0" name=""/>
        <dsp:cNvSpPr/>
      </dsp:nvSpPr>
      <dsp:spPr>
        <a:xfrm>
          <a:off x="318174" y="2868274"/>
          <a:ext cx="578498" cy="578498"/>
        </a:xfrm>
        <a:prstGeom prst="rect">
          <a:avLst/>
        </a:prstGeom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76978-915F-49D6-B77D-9885AB5436EA}">
      <dsp:nvSpPr>
        <dsp:cNvPr id="0" name=""/>
        <dsp:cNvSpPr/>
      </dsp:nvSpPr>
      <dsp:spPr>
        <a:xfrm>
          <a:off x="1214847" y="2631616"/>
          <a:ext cx="4075860" cy="1051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7" tIns="111317" rIns="111317" bIns="1113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“</a:t>
          </a:r>
          <a:r>
            <a:rPr lang="en-US" sz="1600" b="1" kern="1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We are seeing retention figures higher than ever! blueButler paid for itself immediately.”</a:t>
          </a:r>
        </a:p>
      </dsp:txBody>
      <dsp:txXfrm>
        <a:off x="1214847" y="2631616"/>
        <a:ext cx="4075860" cy="1051816"/>
      </dsp:txXfrm>
    </dsp:sp>
    <dsp:sp modelId="{1D2DF044-1B3E-402A-8897-8309B2451CE1}">
      <dsp:nvSpPr>
        <dsp:cNvPr id="0" name=""/>
        <dsp:cNvSpPr/>
      </dsp:nvSpPr>
      <dsp:spPr>
        <a:xfrm>
          <a:off x="0" y="3946386"/>
          <a:ext cx="5290708" cy="105181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6AEBC-AD32-4C78-A639-EA7D29CAE9A9}">
      <dsp:nvSpPr>
        <dsp:cNvPr id="0" name=""/>
        <dsp:cNvSpPr/>
      </dsp:nvSpPr>
      <dsp:spPr>
        <a:xfrm>
          <a:off x="318174" y="4183045"/>
          <a:ext cx="578498" cy="578498"/>
        </a:xfrm>
        <a:prstGeom prst="rect">
          <a:avLst/>
        </a:prstGeom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A425E-C991-4A28-8375-C2DD016508DB}">
      <dsp:nvSpPr>
        <dsp:cNvPr id="0" name=""/>
        <dsp:cNvSpPr/>
      </dsp:nvSpPr>
      <dsp:spPr>
        <a:xfrm>
          <a:off x="1214847" y="3946386"/>
          <a:ext cx="4075860" cy="1051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7" tIns="111317" rIns="111317" bIns="1113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Quire Sans" panose="020B0502040400020003" pitchFamily="34" charset="0"/>
              <a:cs typeface="Quire Sans" panose="020B0502040400020003" pitchFamily="34" charset="0"/>
            </a:rPr>
            <a:t>"blueButler provides unmatched E&amp;O protection for our agency's phone call processes, from start to finish."</a:t>
          </a:r>
        </a:p>
      </dsp:txBody>
      <dsp:txXfrm>
        <a:off x="1214847" y="3946386"/>
        <a:ext cx="4075860" cy="105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11/17/2023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11/17/2023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80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1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9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6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5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1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6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3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17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37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4E55-0DDC-4B0A-BFC0-4A729659697D}" type="datetimeFigureOut">
              <a:rPr lang="en-CA" smtClean="0"/>
              <a:t>2023-11-17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C5-721B-494F-BE9D-ED82EB5D79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6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0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8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4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https://www.qlmi.com/assets/images/QuantumLeap-Gradient-RGB.png" TargetMode="External"/><Relationship Id="rId33" Type="http://schemas.openxmlformats.org/officeDocument/2006/relationships/image" Target="https://cdn-jmall.nitrocdn.com/YtQpDGGNnmpzaRUurrBYryzQUuelJndm/assets/images/optimized/rev-f7ef832/www.affiliatedcom.com/wp-content/uploads/2019/01/Affiliated-Communications-logo.png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https://www.spectrumvoip.com/wp-content/uploads/2021/12/1_SpectrumVoIP_HorizLogo-NORM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32" Type="http://schemas.openxmlformats.org/officeDocument/2006/relationships/image" Target="../media/image43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https://www.grid4.com/wp-content/uploads/2019/06/logo.png" TargetMode="External"/><Relationship Id="rId28" Type="http://schemas.openxmlformats.org/officeDocument/2006/relationships/image" Target="../media/image40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31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39.png"/><Relationship Id="rId30" Type="http://schemas.openxmlformats.org/officeDocument/2006/relationships/image" Target="../media/image41.png"/><Relationship Id="rId35" Type="http://schemas.openxmlformats.org/officeDocument/2006/relationships/image" Target="https://static.wixstatic.com/media/1459ed_d38aba0912e04073989190e091a7ff6e~mv2.jpg/v1/fill/w_157,h_68,al_c,q_80,usm_0.66_1.00_0.01,enc_auto/Logo-01-NewColor_edited.jpg" TargetMode="External"/><Relationship Id="rId8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chnofaq.org/posts/2021/08/how-to-set-up-a-business-phone-syste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oking up view of a tall building&#10;&#10;Description automatically generated">
            <a:extLst>
              <a:ext uri="{FF2B5EF4-FFF2-40B4-BE49-F238E27FC236}">
                <a16:creationId xmlns:a16="http://schemas.microsoft.com/office/drawing/2014/main" id="{A0C531A6-0A63-6600-80EC-B9D0803C0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8" r="-1" b="-1"/>
          <a:stretch/>
        </p:blipFill>
        <p:spPr>
          <a:xfrm>
            <a:off x="2518653" y="416"/>
            <a:ext cx="9667124" cy="6857990"/>
          </a:xfrm>
          <a:prstGeom prst="rect">
            <a:avLst/>
          </a:prstGeom>
        </p:spPr>
      </p:pic>
      <p:sp>
        <p:nvSpPr>
          <p:cNvPr id="54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833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6749EE-FA24-792C-CAB1-EF330618E90B}"/>
              </a:ext>
            </a:extLst>
          </p:cNvPr>
          <p:cNvGrpSpPr/>
          <p:nvPr/>
        </p:nvGrpSpPr>
        <p:grpSpPr>
          <a:xfrm>
            <a:off x="650333" y="332656"/>
            <a:ext cx="5461208" cy="2448272"/>
            <a:chOff x="1455300" y="2101224"/>
            <a:chExt cx="5525630" cy="2379509"/>
          </a:xfrm>
        </p:grpSpPr>
        <p:pic>
          <p:nvPicPr>
            <p:cNvPr id="33" name="Content Placeholder 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90EE8A5-2779-8131-13CB-55C2B055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300" y="2101224"/>
              <a:ext cx="1361353" cy="237950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02E5EE-D951-2288-F172-6F3A2F96EF56}"/>
                </a:ext>
              </a:extLst>
            </p:cNvPr>
            <p:cNvSpPr txBox="1"/>
            <p:nvPr/>
          </p:nvSpPr>
          <p:spPr>
            <a:xfrm>
              <a:off x="2372418" y="2485620"/>
              <a:ext cx="460851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5400" b="1" dirty="0">
                  <a:solidFill>
                    <a:srgbClr val="00B0F0"/>
                  </a:solidFill>
                </a:rPr>
                <a:t>blueButler </a:t>
              </a:r>
              <a:r>
                <a:rPr lang="en-CA" sz="5400" b="1" dirty="0">
                  <a:solidFill>
                    <a:schemeClr val="bg1">
                      <a:lumMod val="50000"/>
                    </a:schemeClr>
                  </a:solidFill>
                </a:rPr>
                <a:t>AI</a:t>
              </a:r>
            </a:p>
            <a:p>
              <a:pPr algn="r"/>
              <a:r>
                <a:rPr lang="en-CA" sz="2400" b="1" dirty="0">
                  <a:solidFill>
                    <a:schemeClr val="bg1">
                      <a:lumMod val="50000"/>
                    </a:schemeClr>
                  </a:solidFill>
                </a:rPr>
                <a:t>powered by GPT</a:t>
              </a:r>
              <a:r>
                <a:rPr lang="en-CA" sz="2400" dirty="0"/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" y="3384376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778597" y="662741"/>
            <a:ext cx="4019671" cy="5532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Impacts will blueButler AI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on Agency Operations?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CA" sz="2400" dirty="0">
              <a:solidFill>
                <a:schemeClr val="bg1"/>
              </a:solidFill>
              <a:latin typeface="Droid sans"/>
              <a:cs typeface="Quire Sans" panose="020B0502040400020003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GPT Sentiment Analysis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identifies clients / prospects potentially at risk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CA" sz="2400" dirty="0">
              <a:solidFill>
                <a:schemeClr val="bg1"/>
              </a:solidFill>
              <a:latin typeface="Droid sans"/>
              <a:cs typeface="Quire Sans" panose="020B0502040400020003" pitchFamily="34" charset="0"/>
            </a:endParaRP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878388" y="40611"/>
            <a:ext cx="6192688" cy="360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Automated </a:t>
            </a:r>
            <a:r>
              <a:rPr lang="en-CA" sz="2400" b="1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GPT Sentiment Analysis 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filters out calls where the client experience is below certain thresholds.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2400" dirty="0">
              <a:solidFill>
                <a:schemeClr val="bg2">
                  <a:lumMod val="50000"/>
                </a:schemeClr>
              </a:solidFill>
              <a:latin typeface="Droid sans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Saving even a small percentage of your clients and closing additional new business can have a profound impact on your agency.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5578752" y="4555351"/>
            <a:ext cx="6610073" cy="16431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800" b="1" dirty="0">
                <a:solidFill>
                  <a:srgbClr val="00B0F0"/>
                </a:solidFill>
                <a:ea typeface="+mj-ea"/>
                <a:cs typeface="+mj-cs"/>
              </a:rPr>
              <a:t>Improving your agency’s retention rate immediately impacts the bottom line and closing more deals using sentiment analysis to identify prospects who require follow-up helps grow your book of business!</a:t>
            </a:r>
          </a:p>
        </p:txBody>
      </p:sp>
    </p:spTree>
    <p:extLst>
      <p:ext uri="{BB962C8B-B14F-4D97-AF65-F5344CB8AC3E}">
        <p14:creationId xmlns:p14="http://schemas.microsoft.com/office/powerpoint/2010/main" val="36551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778597" y="662741"/>
            <a:ext cx="4019671" cy="5532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Impacts will blueButler AI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on Agency Operations?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CA" sz="2400" dirty="0">
              <a:solidFill>
                <a:schemeClr val="bg1"/>
              </a:solidFill>
              <a:latin typeface="Droid sans"/>
              <a:cs typeface="Quire Sans" panose="020B0502040400020003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GPT Transcriptions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stored with MP3 recordings provide original source material for every client call</a:t>
            </a: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734373" y="40611"/>
            <a:ext cx="6454452" cy="389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Automated </a:t>
            </a:r>
            <a:r>
              <a:rPr lang="en-CA" sz="2000" b="1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GPT Transcriptions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provide an easy way to search an MP3 audio file for review when required.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700" dirty="0">
              <a:solidFill>
                <a:schemeClr val="bg2">
                  <a:lumMod val="50000"/>
                </a:schemeClr>
              </a:solidFill>
              <a:latin typeface="Droid sans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Transcriptions are integrated with the blueButler </a:t>
            </a:r>
            <a:r>
              <a:rPr lang="en-CA" sz="2000" b="1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Automated Documentation Platform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that guides best practices through </a:t>
            </a:r>
            <a:r>
              <a:rPr lang="en-CA" sz="2000" b="1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Scripts &amp; Checklists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700" b="1" dirty="0">
              <a:solidFill>
                <a:schemeClr val="bg2">
                  <a:lumMod val="50000"/>
                </a:schemeClr>
              </a:solidFill>
              <a:latin typeface="Droid sans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000" b="1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Voice Signature Scripts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confirm client instructions. 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700" dirty="0">
              <a:solidFill>
                <a:schemeClr val="bg2">
                  <a:lumMod val="50000"/>
                </a:schemeClr>
              </a:solidFill>
              <a:latin typeface="Droid sans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0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Together they provide unprecedented E&amp;O protection for your agency!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5734373" y="4356535"/>
            <a:ext cx="6120680" cy="22322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b="1" dirty="0">
                <a:solidFill>
                  <a:srgbClr val="00B0F0"/>
                </a:solidFill>
                <a:ea typeface="+mj-ea"/>
                <a:cs typeface="+mj-cs"/>
              </a:rPr>
              <a:t>E&amp;O claims have a major impact on an agency’s business.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b="1" dirty="0" err="1">
                <a:solidFill>
                  <a:srgbClr val="00B0F0"/>
                </a:solidFill>
                <a:ea typeface="+mj-ea"/>
                <a:cs typeface="+mj-cs"/>
              </a:rPr>
              <a:t>blueButler’s</a:t>
            </a:r>
            <a:r>
              <a:rPr lang="en-CA" sz="2400" b="1" dirty="0">
                <a:solidFill>
                  <a:srgbClr val="00B0F0"/>
                </a:solidFill>
                <a:ea typeface="+mj-ea"/>
                <a:cs typeface="+mj-cs"/>
              </a:rPr>
              <a:t> best practices avoids problems before they happen and automated documentation of original client instructions helps resolve disputes quickly.</a:t>
            </a:r>
          </a:p>
        </p:txBody>
      </p:sp>
    </p:spTree>
    <p:extLst>
      <p:ext uri="{BB962C8B-B14F-4D97-AF65-F5344CB8AC3E}">
        <p14:creationId xmlns:p14="http://schemas.microsoft.com/office/powerpoint/2010/main" val="21690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427682" y="158244"/>
            <a:ext cx="4802634" cy="5647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GPT-driven ANALYTICS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Aft>
                <a:spcPts val="1000"/>
              </a:spcAft>
            </a:pPr>
            <a:r>
              <a:rPr lang="en-CA" sz="20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Analytic processes are dependent on the data sources available for analysis</a:t>
            </a:r>
          </a:p>
          <a:p>
            <a:pPr algn="ctr" defTabSz="914400">
              <a:lnSpc>
                <a:spcPct val="90000"/>
              </a:lnSpc>
              <a:spcAft>
                <a:spcPts val="1000"/>
              </a:spcAft>
            </a:pPr>
            <a:r>
              <a:rPr lang="en-CA" sz="20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Good Data  =  Good Outcomes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6094412" y="836712"/>
            <a:ext cx="5544616" cy="27211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8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blueButler AI auto-docs original </a:t>
            </a:r>
            <a:r>
              <a:rPr lang="en-CA" sz="2800" b="1" u="sng" dirty="0">
                <a:solidFill>
                  <a:srgbClr val="002060"/>
                </a:solidFill>
                <a:ea typeface="+mj-ea"/>
                <a:cs typeface="+mj-cs"/>
              </a:rPr>
              <a:t>client conversations</a:t>
            </a:r>
            <a:r>
              <a:rPr lang="en-CA" sz="2800" b="1" u="sng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CA" sz="28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(transcriptions &amp; summaries) of every call.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endParaRPr lang="en-CA" sz="8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8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What better way to ensure that you have good information in your Data Lake for your AI models to use? </a:t>
            </a:r>
            <a:endParaRPr lang="en-US" sz="2800" kern="1200" dirty="0">
              <a:solidFill>
                <a:schemeClr val="bg2">
                  <a:lumMod val="5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2464" y="3851922"/>
            <a:ext cx="4608512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427569" y="260648"/>
            <a:ext cx="5018771" cy="2433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blueButler AI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BETA Test Program</a:t>
            </a: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662363" y="-1"/>
            <a:ext cx="6480721" cy="6597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BETA Program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800" b="1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u="sng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Start of BETA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Purpose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:  Validate the GPT-generated documentation outcomes and costs; Add additional features in parallel (such as - Automatic triggers vs Manual, Translations, Copy link (to add a hotlink to the documentation into CRM or other systems)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Focus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: English only; Hosted VoIP system; 5 to 10 customers each with pilot teams of &lt;10 users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7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u="sng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Mid-BETA Program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Purpose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:  Evaluate feedback; Prioritize potential features to add for Initial Product Release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Focus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: Other Languages; Additional VoIP systems; Increase the number of customers and users to evaluate overall performance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7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u="sng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End of BETA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Purpose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: Productize and release the product with final feature set and pricing; Evaluate feedback from Beta customers to prioritize feature set for Version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300002" y="3996019"/>
            <a:ext cx="5146338" cy="16431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kern="1200" dirty="0">
                <a:solidFill>
                  <a:srgbClr val="00B0F0"/>
                </a:solidFill>
                <a:effectLst/>
                <a:ea typeface="+mj-ea"/>
                <a:cs typeface="+mj-cs"/>
              </a:rPr>
              <a:t>The Beta test will be done in stages to validate results, test the performance as load increase, and finalize the feature list for the Production Release.</a:t>
            </a:r>
            <a:endParaRPr lang="en-US" sz="3200" b="1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4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1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FF9D8-86AF-6C8A-89A6-FDD3F8BCD807}"/>
              </a:ext>
            </a:extLst>
          </p:cNvPr>
          <p:cNvSpPr txBox="1"/>
          <p:nvPr/>
        </p:nvSpPr>
        <p:spPr>
          <a:xfrm>
            <a:off x="1648059" y="260648"/>
            <a:ext cx="1054076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cs typeface="Quire Sans" panose="020B0502040400020003" pitchFamily="34" charset="0"/>
              </a:rPr>
              <a:t>With </a:t>
            </a:r>
            <a:r>
              <a:rPr lang="en-US" sz="2800" b="1" dirty="0" err="1">
                <a:solidFill>
                  <a:srgbClr val="002060"/>
                </a:solidFill>
                <a:cs typeface="Quire Sans" panose="020B0502040400020003" pitchFamily="34" charset="0"/>
              </a:rPr>
              <a:t>blueButler</a:t>
            </a:r>
            <a:r>
              <a:rPr lang="en-US" sz="2800" b="1" dirty="0">
                <a:solidFill>
                  <a:srgbClr val="002060"/>
                </a:solidFill>
                <a:cs typeface="Quire Sans" panose="020B0502040400020003" pitchFamily="34" charset="0"/>
              </a:rPr>
              <a:t>, you choose the VoIP System that suits your agency!</a:t>
            </a:r>
          </a:p>
        </p:txBody>
      </p:sp>
      <p:pic>
        <p:nvPicPr>
          <p:cNvPr id="12" name="Content Placeholder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1AF066-CD97-D5D4-14E6-8D8223A0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" y="286428"/>
            <a:ext cx="802677" cy="1403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333F38-39C7-6F55-187F-D2F61AAF6B34}"/>
              </a:ext>
            </a:extLst>
          </p:cNvPr>
          <p:cNvCxnSpPr>
            <a:cxnSpLocks/>
          </p:cNvCxnSpPr>
          <p:nvPr/>
        </p:nvCxnSpPr>
        <p:spPr>
          <a:xfrm>
            <a:off x="1780428" y="1268760"/>
            <a:ext cx="9911198" cy="4989"/>
          </a:xfrm>
          <a:prstGeom prst="line">
            <a:avLst/>
          </a:prstGeom>
          <a:ln w="1905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BE41BA-B8ED-5546-770E-5739193507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165" y="2198417"/>
            <a:ext cx="11688565" cy="4217273"/>
            <a:chOff x="1429" y="2795"/>
            <a:chExt cx="12996" cy="4689"/>
          </a:xfrm>
        </p:grpSpPr>
        <p:pic>
          <p:nvPicPr>
            <p:cNvPr id="39" name="Picture 38" descr="mitel logo">
              <a:extLst>
                <a:ext uri="{FF2B5EF4-FFF2-40B4-BE49-F238E27FC236}">
                  <a16:creationId xmlns:a16="http://schemas.microsoft.com/office/drawing/2014/main" id="{29984401-C881-96F8-E82A-5C7E66ACC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5729"/>
              <a:ext cx="1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0C1737-CE92-4353-6F48-4E432CB5B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16" r="92346" b="72923"/>
            <a:stretch>
              <a:fillRect/>
            </a:stretch>
          </p:blipFill>
          <p:spPr bwMode="auto">
            <a:xfrm>
              <a:off x="5241" y="4235"/>
              <a:ext cx="110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2270006-D835-B4EF-9723-0E68EE425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" y="5725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7BEFF4-2A05-790F-0745-6938EB7B0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" y="5775"/>
              <a:ext cx="158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DBAE544-751B-EBE3-8EE4-409C55A65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" t="16747" r="80469" b="77275"/>
            <a:stretch>
              <a:fillRect/>
            </a:stretch>
          </p:blipFill>
          <p:spPr bwMode="auto">
            <a:xfrm>
              <a:off x="12758" y="4294"/>
              <a:ext cx="15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D9FC3A7-DCA4-1D97-4AE4-231388B5E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3" r="85841" b="73827"/>
            <a:stretch>
              <a:fillRect/>
            </a:stretch>
          </p:blipFill>
          <p:spPr bwMode="auto">
            <a:xfrm>
              <a:off x="1550" y="2873"/>
              <a:ext cx="11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F2A8560-3DA3-69E4-119D-5E326360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20439" r="86443" b="69759"/>
            <a:stretch>
              <a:fillRect/>
            </a:stretch>
          </p:blipFill>
          <p:spPr bwMode="auto">
            <a:xfrm>
              <a:off x="1636" y="4097"/>
              <a:ext cx="94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 descr="broadsoft-logo-600x400">
              <a:extLst>
                <a:ext uri="{FF2B5EF4-FFF2-40B4-BE49-F238E27FC236}">
                  <a16:creationId xmlns:a16="http://schemas.microsoft.com/office/drawing/2014/main" id="{5B87D735-9010-9BC9-61C7-8E29601A7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19" b="28560"/>
            <a:stretch>
              <a:fillRect/>
            </a:stretch>
          </p:blipFill>
          <p:spPr bwMode="auto">
            <a:xfrm>
              <a:off x="12697" y="2795"/>
              <a:ext cx="172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16A472C-C0EE-8201-33C6-140458197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" t="17010" r="90518" b="77275"/>
            <a:stretch>
              <a:fillRect/>
            </a:stretch>
          </p:blipFill>
          <p:spPr bwMode="auto">
            <a:xfrm>
              <a:off x="7157" y="2885"/>
              <a:ext cx="11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8C7E08E-3EC2-CD1C-CEBA-7BE24BB8E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16484" r="80679" b="75165"/>
            <a:stretch>
              <a:fillRect/>
            </a:stretch>
          </p:blipFill>
          <p:spPr bwMode="auto">
            <a:xfrm>
              <a:off x="10705" y="5708"/>
              <a:ext cx="180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7251E92-8B92-7F8C-79D6-A9C9DB66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" y="7030"/>
              <a:ext cx="1728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84028EC-80ED-C759-66EB-6DAF204B3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0" y="2891"/>
              <a:ext cx="92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51" name="Picture 50" descr="setelecom">
              <a:extLst>
                <a:ext uri="{FF2B5EF4-FFF2-40B4-BE49-F238E27FC236}">
                  <a16:creationId xmlns:a16="http://schemas.microsoft.com/office/drawing/2014/main" id="{4C0DA456-BA52-A770-0F89-6D4762B08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6803"/>
              <a:ext cx="135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0D85DB4-6F5F-CAA2-4A21-E9823C21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" y="4227"/>
              <a:ext cx="90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A255A11-80BC-37BD-D2F6-77BEE8196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4294"/>
              <a:ext cx="17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54" name="Picture 53" descr="YOVU Office Phone">
              <a:extLst>
                <a:ext uri="{FF2B5EF4-FFF2-40B4-BE49-F238E27FC236}">
                  <a16:creationId xmlns:a16="http://schemas.microsoft.com/office/drawing/2014/main" id="{AD60F51C-8AA4-2BFF-BE7A-3B4FB87B1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5" y="7011"/>
              <a:ext cx="11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BC60F53-CB18-358C-A5FD-CD02805EE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" t="21913" r="85944" b="70135"/>
            <a:stretch>
              <a:fillRect/>
            </a:stretch>
          </p:blipFill>
          <p:spPr bwMode="auto">
            <a:xfrm>
              <a:off x="3200" y="5708"/>
              <a:ext cx="128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 descr="Image">
              <a:extLst>
                <a:ext uri="{FF2B5EF4-FFF2-40B4-BE49-F238E27FC236}">
                  <a16:creationId xmlns:a16="http://schemas.microsoft.com/office/drawing/2014/main" id="{0D50D39E-C241-3630-B726-7655D4E2A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" y="7024"/>
              <a:ext cx="158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4039AFD-F1F7-14D2-59F5-93DFC5D57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8" y="4302"/>
              <a:ext cx="9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pic>
          <p:nvPicPr>
            <p:cNvPr id="58" name="Picture 57" descr="Grid4">
              <a:extLst>
                <a:ext uri="{FF2B5EF4-FFF2-40B4-BE49-F238E27FC236}">
                  <a16:creationId xmlns:a16="http://schemas.microsoft.com/office/drawing/2014/main" id="{A417AA9C-D26A-227C-4D5A-7CED7379C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r:link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" y="4302"/>
              <a:ext cx="96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A21B662-B92C-7BDE-9FAF-9AECEBA09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r:link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" y="5775"/>
              <a:ext cx="1487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989A19F-D928-68D6-1CAE-90C0E8FF4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" t="18318" r="77563" b="70270"/>
            <a:stretch>
              <a:fillRect/>
            </a:stretch>
          </p:blipFill>
          <p:spPr bwMode="auto">
            <a:xfrm>
              <a:off x="12687" y="5762"/>
              <a:ext cx="172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F2CFCDB-E09E-496B-92C0-6629973CD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2" t="18619" r="75160" b="70871"/>
            <a:stretch>
              <a:fillRect/>
            </a:stretch>
          </p:blipFill>
          <p:spPr bwMode="auto">
            <a:xfrm>
              <a:off x="2971" y="6889"/>
              <a:ext cx="172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DFDA414-EE55-2D70-A803-6F7889A77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r:link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7007"/>
              <a:ext cx="172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C4F9B48-B9C2-AD98-22EC-81F23E055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5" t="52252" r="70673" b="40240"/>
            <a:stretch>
              <a:fillRect/>
            </a:stretch>
          </p:blipFill>
          <p:spPr bwMode="auto">
            <a:xfrm>
              <a:off x="4901" y="2807"/>
              <a:ext cx="183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DF9850B-8766-6A69-CB7A-1668847A6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3" t="60962" r="79327" b="35135"/>
            <a:stretch>
              <a:fillRect/>
            </a:stretch>
          </p:blipFill>
          <p:spPr bwMode="auto">
            <a:xfrm>
              <a:off x="8807" y="2879"/>
              <a:ext cx="17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Affiliated Communications">
              <a:extLst>
                <a:ext uri="{FF2B5EF4-FFF2-40B4-BE49-F238E27FC236}">
                  <a16:creationId xmlns:a16="http://schemas.microsoft.com/office/drawing/2014/main" id="{50465CC4-F262-E8B9-3596-B606C5523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r:link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" y="2801"/>
              <a:ext cx="1728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 descr="VegaNext Logo">
              <a:extLst>
                <a:ext uri="{FF2B5EF4-FFF2-40B4-BE49-F238E27FC236}">
                  <a16:creationId xmlns:a16="http://schemas.microsoft.com/office/drawing/2014/main" id="{B379FE66-07F7-9F94-5E1A-D9657C0A5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r:link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9" y="6803"/>
              <a:ext cx="1584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9C0E5A-709F-9012-E4B7-7DC089CA7F33}"/>
              </a:ext>
            </a:extLst>
          </p:cNvPr>
          <p:cNvSpPr txBox="1"/>
          <p:nvPr/>
        </p:nvSpPr>
        <p:spPr>
          <a:xfrm>
            <a:off x="1819902" y="1484784"/>
            <a:ext cx="9459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</a:rPr>
              <a:t>Our recent VoIP integrations and announcements:</a:t>
            </a:r>
          </a:p>
          <a:p>
            <a:endParaRPr lang="en-CA" sz="2400" dirty="0">
              <a:solidFill>
                <a:srgbClr val="002060"/>
              </a:solidFill>
            </a:endParaRPr>
          </a:p>
          <a:p>
            <a:r>
              <a:rPr lang="en-CA" sz="2400" dirty="0">
                <a:solidFill>
                  <a:srgbClr val="002060"/>
                </a:solidFill>
              </a:rPr>
              <a:t>We have published our open REST API to enable VoIP vendors to integrate easily with blueButler</a:t>
            </a:r>
          </a:p>
          <a:p>
            <a:endParaRPr lang="en-CA" sz="24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2060"/>
                </a:solidFill>
              </a:rPr>
              <a:t>Our first VoIP partner to utilize the API 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2060"/>
                </a:solidFill>
              </a:rPr>
              <a:t>Two other VoIP partners are starting their integration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2060"/>
              </a:solidFill>
            </a:endParaRPr>
          </a:p>
          <a:p>
            <a:r>
              <a:rPr lang="en-CA" sz="2400" b="1" dirty="0">
                <a:solidFill>
                  <a:srgbClr val="FF0000"/>
                </a:solidFill>
              </a:rPr>
              <a:t>Coming soon </a:t>
            </a:r>
            <a:r>
              <a:rPr lang="en-CA" sz="2400" dirty="0">
                <a:solidFill>
                  <a:srgbClr val="002060"/>
                </a:solidFill>
              </a:rPr>
              <a:t>… new </a:t>
            </a:r>
            <a:r>
              <a:rPr lang="en-CA" sz="2400" dirty="0" err="1">
                <a:solidFill>
                  <a:srgbClr val="002060"/>
                </a:solidFill>
              </a:rPr>
              <a:t>UCaaS</a:t>
            </a:r>
            <a:r>
              <a:rPr lang="en-CA" sz="2400" dirty="0">
                <a:solidFill>
                  <a:srgbClr val="002060"/>
                </a:solidFill>
              </a:rPr>
              <a:t> integrations for both voice and text!</a:t>
            </a:r>
          </a:p>
          <a:p>
            <a:endParaRPr lang="en-CA" sz="2400" dirty="0">
              <a:solidFill>
                <a:srgbClr val="002060"/>
              </a:solidFill>
            </a:endParaRPr>
          </a:p>
        </p:txBody>
      </p:sp>
      <p:pic>
        <p:nvPicPr>
          <p:cNvPr id="70" name="Picture 69" descr="A logo of a company&#10;&#10;Description automatically generated">
            <a:extLst>
              <a:ext uri="{FF2B5EF4-FFF2-40B4-BE49-F238E27FC236}">
                <a16:creationId xmlns:a16="http://schemas.microsoft.com/office/drawing/2014/main" id="{73BF4554-72FA-CA93-7763-A1AA4015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51" y="5464557"/>
            <a:ext cx="1545464" cy="867873"/>
          </a:xfrm>
          <a:prstGeom prst="rect">
            <a:avLst/>
          </a:prstGeom>
        </p:spPr>
      </p:pic>
      <p:pic>
        <p:nvPicPr>
          <p:cNvPr id="72" name="Picture 71" descr="A group of blue circles&#10;&#10;Description automatically generated">
            <a:extLst>
              <a:ext uri="{FF2B5EF4-FFF2-40B4-BE49-F238E27FC236}">
                <a16:creationId xmlns:a16="http://schemas.microsoft.com/office/drawing/2014/main" id="{8F95FBFE-6FEB-B026-6C0E-797B24148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121" y="5751927"/>
            <a:ext cx="1290324" cy="293131"/>
          </a:xfrm>
          <a:prstGeom prst="rect">
            <a:avLst/>
          </a:prstGeom>
        </p:spPr>
      </p:pic>
      <p:pic>
        <p:nvPicPr>
          <p:cNvPr id="74" name="Picture 73" descr="A red and white logo&#10;&#10;Description automatically generated">
            <a:extLst>
              <a:ext uri="{FF2B5EF4-FFF2-40B4-BE49-F238E27FC236}">
                <a16:creationId xmlns:a16="http://schemas.microsoft.com/office/drawing/2014/main" id="{EB841F6A-F811-ABC1-CD57-1FBC989B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560" y="5234403"/>
            <a:ext cx="1833341" cy="132817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78" y="3298686"/>
            <a:ext cx="936104" cy="4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44EFF9D8-86AF-6C8A-89A6-FDD3F8BCD807}"/>
              </a:ext>
            </a:extLst>
          </p:cNvPr>
          <p:cNvSpPr txBox="1"/>
          <p:nvPr/>
        </p:nvSpPr>
        <p:spPr>
          <a:xfrm>
            <a:off x="1648059" y="260648"/>
            <a:ext cx="1054076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cs typeface="Quire Sans" panose="020B0502040400020003" pitchFamily="34" charset="0"/>
              </a:rPr>
              <a:t>With </a:t>
            </a:r>
            <a:r>
              <a:rPr lang="en-US" sz="2800" b="1" dirty="0" err="1">
                <a:solidFill>
                  <a:srgbClr val="002060"/>
                </a:solidFill>
                <a:cs typeface="Quire Sans" panose="020B0502040400020003" pitchFamily="34" charset="0"/>
              </a:rPr>
              <a:t>blueButler</a:t>
            </a:r>
            <a:r>
              <a:rPr lang="en-US" sz="2800" b="1" dirty="0">
                <a:solidFill>
                  <a:srgbClr val="002060"/>
                </a:solidFill>
                <a:cs typeface="Quire Sans" panose="020B0502040400020003" pitchFamily="34" charset="0"/>
              </a:rPr>
              <a:t>, you choose the VoIP System that suits your agency!</a:t>
            </a:r>
          </a:p>
        </p:txBody>
      </p:sp>
      <p:pic>
        <p:nvPicPr>
          <p:cNvPr id="76" name="Content Placeholder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1AF066-CD97-D5D4-14E6-8D8223A0E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" y="286428"/>
            <a:ext cx="802677" cy="140300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333F38-39C7-6F55-187F-D2F61AAF6B34}"/>
              </a:ext>
            </a:extLst>
          </p:cNvPr>
          <p:cNvCxnSpPr>
            <a:cxnSpLocks/>
          </p:cNvCxnSpPr>
          <p:nvPr/>
        </p:nvCxnSpPr>
        <p:spPr>
          <a:xfrm>
            <a:off x="1780428" y="1268760"/>
            <a:ext cx="9911198" cy="4989"/>
          </a:xfrm>
          <a:prstGeom prst="line">
            <a:avLst/>
          </a:prstGeom>
          <a:ln w="1905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833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6749EE-FA24-792C-CAB1-EF330618E90B}"/>
              </a:ext>
            </a:extLst>
          </p:cNvPr>
          <p:cNvGrpSpPr/>
          <p:nvPr/>
        </p:nvGrpSpPr>
        <p:grpSpPr>
          <a:xfrm>
            <a:off x="131292" y="97024"/>
            <a:ext cx="5461208" cy="2448272"/>
            <a:chOff x="1455300" y="2101224"/>
            <a:chExt cx="5525630" cy="2379509"/>
          </a:xfrm>
        </p:grpSpPr>
        <p:pic>
          <p:nvPicPr>
            <p:cNvPr id="33" name="Content Placeholder 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90EE8A5-2779-8131-13CB-55C2B055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300" y="2101224"/>
              <a:ext cx="1361353" cy="237950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02E5EE-D951-2288-F172-6F3A2F96EF56}"/>
                </a:ext>
              </a:extLst>
            </p:cNvPr>
            <p:cNvSpPr txBox="1"/>
            <p:nvPr/>
          </p:nvSpPr>
          <p:spPr>
            <a:xfrm>
              <a:off x="2372418" y="2485620"/>
              <a:ext cx="460851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5400" b="1" dirty="0">
                  <a:solidFill>
                    <a:srgbClr val="00B0F0"/>
                  </a:solidFill>
                </a:rPr>
                <a:t>blueButler </a:t>
              </a:r>
              <a:r>
                <a:rPr lang="en-CA" sz="5400" b="1" dirty="0">
                  <a:solidFill>
                    <a:schemeClr val="bg1">
                      <a:lumMod val="50000"/>
                    </a:schemeClr>
                  </a:solidFill>
                </a:rPr>
                <a:t>AI</a:t>
              </a:r>
            </a:p>
            <a:p>
              <a:pPr algn="r"/>
              <a:r>
                <a:rPr lang="en-CA" sz="2400" b="1" dirty="0">
                  <a:solidFill>
                    <a:schemeClr val="bg1">
                      <a:lumMod val="50000"/>
                    </a:schemeClr>
                  </a:solidFill>
                </a:rPr>
                <a:t>powered by GPT</a:t>
              </a:r>
              <a:r>
                <a:rPr lang="en-CA" sz="2400" dirty="0"/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B28F1D-0AEF-C996-4BC7-AC21E50DA34E}"/>
              </a:ext>
            </a:extLst>
          </p:cNvPr>
          <p:cNvSpPr txBox="1"/>
          <p:nvPr/>
        </p:nvSpPr>
        <p:spPr>
          <a:xfrm>
            <a:off x="189756" y="2808986"/>
            <a:ext cx="5993792" cy="4149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FUTURE AI co-pilot possibilities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CA" sz="19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Analysis</a:t>
            </a:r>
            <a:endParaRPr lang="en-CA" sz="19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CA" sz="19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(Topic detection; “Second set of eyes”)</a:t>
            </a:r>
            <a:endParaRPr lang="en-US" sz="1200" dirty="0">
              <a:solidFill>
                <a:srgbClr val="00206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CA" sz="19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CA" sz="19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Analytics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CA" sz="19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(Pipeline into a Data Lake; GPT provided best practice scripts/checklists)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CA" sz="1900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CA" sz="19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Automation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CA" sz="19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(</a:t>
            </a:r>
            <a:r>
              <a:rPr lang="en-CA" sz="1900" dirty="0" err="1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chatGPT</a:t>
            </a:r>
            <a:r>
              <a:rPr lang="en-CA" sz="1900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to prompt user based on call histories; Automate processing of Payments / Consents / Voice &amp; Text signatures)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55" y="0"/>
            <a:ext cx="5818569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B9F3B9-070C-463F-2108-8976F6ADD5A8}"/>
              </a:ext>
            </a:extLst>
          </p:cNvPr>
          <p:cNvSpPr txBox="1">
            <a:spLocks/>
          </p:cNvSpPr>
          <p:nvPr/>
        </p:nvSpPr>
        <p:spPr>
          <a:xfrm>
            <a:off x="477788" y="3804514"/>
            <a:ext cx="5832648" cy="2035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Quire Sans" panose="020B0502040204020203" pitchFamily="34" charset="0"/>
                <a:cs typeface="Quire Sans" panose="020B0502040204020203" pitchFamily="34" charset="0"/>
              </a:rPr>
              <a:t> </a:t>
            </a:r>
          </a:p>
          <a:p>
            <a:pPr defTabSz="914400">
              <a:spcAft>
                <a:spcPts val="600"/>
              </a:spcAft>
            </a:pPr>
            <a:r>
              <a:rPr lang="en-US" sz="2700" b="1" dirty="0">
                <a:solidFill>
                  <a:schemeClr val="bg2">
                    <a:lumMod val="50000"/>
                  </a:schemeClr>
                </a:solidFill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Automated Documentation P</a:t>
            </a:r>
            <a:r>
              <a:rPr lang="en-US" sz="2700" b="1" dirty="0">
                <a:solidFill>
                  <a:schemeClr val="bg2">
                    <a:lumMod val="50000"/>
                  </a:schemeClr>
                </a:solidFill>
                <a:effectLst/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latform </a:t>
            </a:r>
          </a:p>
          <a:p>
            <a:pPr defTabSz="914400">
              <a:spcAft>
                <a:spcPts val="600"/>
              </a:spcAft>
            </a:pPr>
            <a:r>
              <a:rPr lang="en-US" sz="2700" b="1" dirty="0">
                <a:solidFill>
                  <a:schemeClr val="bg2">
                    <a:lumMod val="50000"/>
                  </a:schemeClr>
                </a:solidFill>
                <a:effectLst/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for your VoIP / </a:t>
            </a:r>
            <a:r>
              <a:rPr lang="en-US" sz="2700" b="1" dirty="0" err="1">
                <a:solidFill>
                  <a:schemeClr val="bg2">
                    <a:lumMod val="50000"/>
                  </a:schemeClr>
                </a:solidFill>
                <a:effectLst/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UCaaS</a:t>
            </a:r>
            <a:r>
              <a:rPr lang="en-US" sz="2700" b="1" dirty="0">
                <a:solidFill>
                  <a:schemeClr val="bg2">
                    <a:lumMod val="50000"/>
                  </a:schemeClr>
                </a:solidFill>
                <a:effectLst/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 System </a:t>
            </a:r>
          </a:p>
          <a:p>
            <a:pPr defTabSz="914400">
              <a:spcAft>
                <a:spcPts val="600"/>
              </a:spcAft>
            </a:pPr>
            <a:r>
              <a:rPr lang="en-US" sz="2700" b="1" dirty="0">
                <a:solidFill>
                  <a:schemeClr val="bg2">
                    <a:lumMod val="50000"/>
                  </a:schemeClr>
                </a:solidFill>
                <a:effectLst/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integrated with Applie</a:t>
            </a:r>
            <a:r>
              <a:rPr lang="en-US" sz="2700" b="1" dirty="0">
                <a:solidFill>
                  <a:schemeClr val="bg2">
                    <a:lumMod val="50000"/>
                  </a:schemeClr>
                </a:solidFill>
                <a:latin typeface="Quire Sans" panose="020B0502040400020003" pitchFamily="34" charset="0"/>
                <a:ea typeface="Sans Serif Collection" panose="020B0502040504020204" pitchFamily="34" charset="0"/>
                <a:cs typeface="Quire Sans" panose="020B0502040400020003" pitchFamily="34" charset="0"/>
              </a:rPr>
              <a:t>d Epic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9" name="Content Placeholder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E7CA1E-1E69-C7F9-B069-15C78383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508547"/>
            <a:ext cx="1547245" cy="2704429"/>
          </a:xfrm>
          <a:prstGeom prst="rect">
            <a:avLst/>
          </a:prstGeom>
        </p:spPr>
      </p:pic>
      <p:graphicFrame>
        <p:nvGraphicFramePr>
          <p:cNvPr id="22" name="TextBox 12">
            <a:extLst>
              <a:ext uri="{FF2B5EF4-FFF2-40B4-BE49-F238E27FC236}">
                <a16:creationId xmlns:a16="http://schemas.microsoft.com/office/drawing/2014/main" id="{9BA8307B-060C-0586-A344-BB79C9A03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22269"/>
              </p:ext>
            </p:extLst>
          </p:nvPr>
        </p:nvGraphicFramePr>
        <p:xfrm>
          <a:off x="6564346" y="588962"/>
          <a:ext cx="5290708" cy="500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13AA6E0-7187-4A6A-F46B-590E1F2755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6309320"/>
            <a:ext cx="2016397" cy="450107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771E6B-C684-FC54-D1AB-B35DED75E5F0}"/>
              </a:ext>
            </a:extLst>
          </p:cNvPr>
          <p:cNvSpPr txBox="1"/>
          <p:nvPr/>
        </p:nvSpPr>
        <p:spPr>
          <a:xfrm>
            <a:off x="693812" y="1100085"/>
            <a:ext cx="45547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400" b="1" dirty="0">
                <a:solidFill>
                  <a:srgbClr val="00B0F0"/>
                </a:solidFill>
              </a:rPr>
              <a:t>blueButler</a:t>
            </a:r>
          </a:p>
          <a:p>
            <a:pPr algn="r"/>
            <a:r>
              <a:rPr lang="en-CA" sz="2400" b="1" dirty="0">
                <a:solidFill>
                  <a:srgbClr val="00B0F0"/>
                </a:solidFill>
              </a:rPr>
              <a:t>For Applied Epic</a:t>
            </a:r>
            <a:endParaRPr lang="en-C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02412-67BB-075E-F796-F7ACAB511852}"/>
              </a:ext>
            </a:extLst>
          </p:cNvPr>
          <p:cNvSpPr txBox="1"/>
          <p:nvPr/>
        </p:nvSpPr>
        <p:spPr>
          <a:xfrm>
            <a:off x="756644" y="457201"/>
            <a:ext cx="6110997" cy="1556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blueButler’s </a:t>
            </a:r>
            <a:r>
              <a:rPr lang="en-US" sz="4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PREMIUM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VoIP / </a:t>
            </a:r>
            <a:r>
              <a:rPr lang="en-US" sz="40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UCaaS</a:t>
            </a:r>
            <a:r>
              <a:rPr lang="en-US" sz="4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Integrations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70737-B6D3-4577-AFAA-386E623A7251}"/>
              </a:ext>
            </a:extLst>
          </p:cNvPr>
          <p:cNvSpPr txBox="1"/>
          <p:nvPr/>
        </p:nvSpPr>
        <p:spPr>
          <a:xfrm>
            <a:off x="355759" y="2318187"/>
            <a:ext cx="6912768" cy="391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Screen Pop Applied Epic client file and policies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Automated Applied Epic Activity Note creation 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MP3 Call Recordings (PCI Payment &amp; CMS Health Benefit Compliant)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Best practice Scripts &amp; Checklists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Searchable SQL Database Call Records &amp; Drill-down Reports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Click-to-call* (for select VoIP systems) 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NEW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blueButler GPT co-pilot features: </a:t>
            </a:r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Auto-doc Summary Notes</a:t>
            </a:r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Call Transcriptions</a:t>
            </a:r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Customer Sentiment Analysis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3146854-F2BA-4849-26AC-A5C313298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66" y="1490695"/>
            <a:ext cx="3711902" cy="827492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5" name="Picture 4" descr="A hand holding a device&#10;&#10;Description automatically generated">
            <a:extLst>
              <a:ext uri="{FF2B5EF4-FFF2-40B4-BE49-F238E27FC236}">
                <a16:creationId xmlns:a16="http://schemas.microsoft.com/office/drawing/2014/main" id="{528A9590-7681-7A75-5E5A-B078FB2A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63413" y="3490602"/>
            <a:ext cx="3711902" cy="20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oking up view of a tall building&#10;&#10;Description automatically generated">
            <a:extLst>
              <a:ext uri="{FF2B5EF4-FFF2-40B4-BE49-F238E27FC236}">
                <a16:creationId xmlns:a16="http://schemas.microsoft.com/office/drawing/2014/main" id="{A0C531A6-0A63-6600-80EC-B9D0803C0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8" r="-1" b="-1"/>
          <a:stretch/>
        </p:blipFill>
        <p:spPr>
          <a:xfrm>
            <a:off x="2709196" y="0"/>
            <a:ext cx="9667124" cy="6857990"/>
          </a:xfrm>
          <a:prstGeom prst="rect">
            <a:avLst/>
          </a:prstGeom>
        </p:spPr>
      </p:pic>
      <p:sp>
        <p:nvSpPr>
          <p:cNvPr id="54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833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6749EE-FA24-792C-CAB1-EF330618E90B}"/>
              </a:ext>
            </a:extLst>
          </p:cNvPr>
          <p:cNvGrpSpPr/>
          <p:nvPr/>
        </p:nvGrpSpPr>
        <p:grpSpPr>
          <a:xfrm>
            <a:off x="650333" y="332656"/>
            <a:ext cx="5461208" cy="2448272"/>
            <a:chOff x="1455300" y="2101224"/>
            <a:chExt cx="5525630" cy="2379509"/>
          </a:xfrm>
        </p:grpSpPr>
        <p:pic>
          <p:nvPicPr>
            <p:cNvPr id="33" name="Content Placeholder 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90EE8A5-2779-8131-13CB-55C2B0556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300" y="2101224"/>
              <a:ext cx="1361353" cy="237950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02E5EE-D951-2288-F172-6F3A2F96EF56}"/>
                </a:ext>
              </a:extLst>
            </p:cNvPr>
            <p:cNvSpPr txBox="1"/>
            <p:nvPr/>
          </p:nvSpPr>
          <p:spPr>
            <a:xfrm>
              <a:off x="2372418" y="2485620"/>
              <a:ext cx="460851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5400" b="1" dirty="0">
                  <a:solidFill>
                    <a:srgbClr val="00B0F0"/>
                  </a:solidFill>
                </a:rPr>
                <a:t>blueButler </a:t>
              </a:r>
              <a:r>
                <a:rPr lang="en-CA" sz="5400" b="1" dirty="0">
                  <a:solidFill>
                    <a:schemeClr val="bg1">
                      <a:lumMod val="50000"/>
                    </a:schemeClr>
                  </a:solidFill>
                </a:rPr>
                <a:t>AI</a:t>
              </a:r>
            </a:p>
            <a:p>
              <a:pPr algn="r"/>
              <a:r>
                <a:rPr lang="en-CA" sz="2400" b="1" dirty="0">
                  <a:solidFill>
                    <a:schemeClr val="bg1">
                      <a:lumMod val="50000"/>
                    </a:schemeClr>
                  </a:solidFill>
                </a:rPr>
                <a:t>powered by GPT</a:t>
              </a:r>
              <a:r>
                <a:rPr lang="en-CA" sz="2400" dirty="0"/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B28F1D-0AEF-C996-4BC7-AC21E50DA34E}"/>
              </a:ext>
            </a:extLst>
          </p:cNvPr>
          <p:cNvSpPr txBox="1"/>
          <p:nvPr/>
        </p:nvSpPr>
        <p:spPr>
          <a:xfrm>
            <a:off x="405780" y="2586702"/>
            <a:ext cx="6697624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Automatically creates a Summarized Note    of every client call, linked into your AMS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Transcribes the recorded call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Provides Customer Sentiment Analysis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And much more to come!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558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427569" y="260648"/>
            <a:ext cx="5018771" cy="2433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GPT generated Summary Note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ctual agency phone call:</a:t>
            </a:r>
            <a:endParaRPr lang="en-US" sz="37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762907" y="-2"/>
            <a:ext cx="6264697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effectLst/>
                <a:cs typeface="Quire Sans" panose="020B0502040400020003" pitchFamily="34" charset="0"/>
              </a:rPr>
              <a:t>Summary Note 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The caller is discussing insurance for their son who wants to buy a truck. They had previously called for a quote but never received a call back. 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The customer is an existing client and provides the necessary information for the quote. The initial quote for insuring the son by himself is $1,749 per year.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The customer also considers adding the son to their own insurance policy but is advised that it would be the same price. The customer is given a direct line to communicate directly with the representative.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The conversation ends with the customer saying they will decide and contact the representative if they have any further questions.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cs typeface="Quire Sans" panose="020B050204040002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300002" y="3996019"/>
            <a:ext cx="5146338" cy="16431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kern="1200" dirty="0">
                <a:solidFill>
                  <a:srgbClr val="00B0F0"/>
                </a:solidFill>
                <a:effectLst/>
                <a:ea typeface="+mj-ea"/>
                <a:cs typeface="+mj-cs"/>
              </a:rPr>
              <a:t>All of this unfolds seamlessly and is documented in your </a:t>
            </a:r>
            <a:r>
              <a:rPr lang="en-US" sz="3200" b="1" dirty="0">
                <a:solidFill>
                  <a:srgbClr val="00B0F0"/>
                </a:solidFill>
                <a:ea typeface="+mj-ea"/>
                <a:cs typeface="+mj-cs"/>
              </a:rPr>
              <a:t>AMS </a:t>
            </a:r>
            <a:r>
              <a:rPr lang="en-US" sz="3200" b="1" kern="1200" dirty="0">
                <a:solidFill>
                  <a:srgbClr val="00B0F0"/>
                </a:solidFill>
                <a:effectLst/>
                <a:ea typeface="+mj-ea"/>
                <a:cs typeface="+mj-cs"/>
              </a:rPr>
              <a:t>with a single click of a button!</a:t>
            </a:r>
            <a:endParaRPr lang="en-US" sz="3200" b="1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47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713018" y="662741"/>
            <a:ext cx="4228999" cy="5532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Impacts will blueButler AI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on Agency Operations?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GPT Summary Notes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400" dirty="0">
                <a:solidFill>
                  <a:schemeClr val="bg1"/>
                </a:solidFill>
                <a:latin typeface="Droid sans"/>
                <a:cs typeface="Quire Sans" panose="020B0502040400020003" pitchFamily="34" charset="0"/>
              </a:rPr>
              <a:t>frees up staff time by eliminating administrative tasks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3700" b="1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878388" y="332656"/>
            <a:ext cx="6120680" cy="3892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On average, insurance staff make &amp; receive between 50 and 200 calls per month with clients and prospects (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avg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 call length of 3 to 6 minutes) that require staff to properly document the client's instructions in their AMS system.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2400" dirty="0">
              <a:solidFill>
                <a:schemeClr val="bg2">
                  <a:lumMod val="50000"/>
                </a:schemeClr>
              </a:solidFill>
              <a:latin typeface="Droid sans"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Droid sans"/>
                <a:cs typeface="Quire Sans" panose="020B0502040400020003" pitchFamily="34" charset="0"/>
              </a:rPr>
              <a:t>This tedious and time-consuming effort that often takes 3 to 10 minutes for every call, can be eliminated with the new blueButler AI co-pilot, freeing staff to focus on client needs rather than "paperwork“.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5578752" y="4785407"/>
            <a:ext cx="6610073" cy="16431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800" b="1" dirty="0">
                <a:solidFill>
                  <a:srgbClr val="00B0F0"/>
                </a:solidFill>
                <a:ea typeface="+mj-ea"/>
                <a:cs typeface="+mj-cs"/>
              </a:rPr>
              <a:t>150 calls/</a:t>
            </a:r>
            <a:r>
              <a:rPr lang="en-CA" sz="2800" b="1" dirty="0" err="1">
                <a:solidFill>
                  <a:srgbClr val="00B0F0"/>
                </a:solidFill>
                <a:ea typeface="+mj-ea"/>
                <a:cs typeface="+mj-cs"/>
              </a:rPr>
              <a:t>mo</a:t>
            </a:r>
            <a:r>
              <a:rPr lang="en-CA" sz="2800" b="1" dirty="0">
                <a:solidFill>
                  <a:srgbClr val="00B0F0"/>
                </a:solidFill>
                <a:ea typeface="+mj-ea"/>
                <a:cs typeface="+mj-cs"/>
              </a:rPr>
              <a:t> * 4 mins/call = 10 hours/</a:t>
            </a:r>
            <a:r>
              <a:rPr lang="en-CA" sz="2800" b="1" dirty="0" err="1">
                <a:solidFill>
                  <a:srgbClr val="00B0F0"/>
                </a:solidFill>
                <a:ea typeface="+mj-ea"/>
                <a:cs typeface="+mj-cs"/>
              </a:rPr>
              <a:t>mo</a:t>
            </a:r>
            <a:endParaRPr lang="en-CA" sz="2800" b="1" dirty="0">
              <a:solidFill>
                <a:srgbClr val="00B0F0"/>
              </a:solidFill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800" b="1" dirty="0">
                <a:solidFill>
                  <a:srgbClr val="00B0F0"/>
                </a:solidFill>
                <a:ea typeface="+mj-ea"/>
                <a:cs typeface="+mj-cs"/>
              </a:rPr>
              <a:t>@ 20 days/month =  </a:t>
            </a:r>
            <a:r>
              <a:rPr lang="en-CA" sz="2800" b="1" u="sng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½ hour / day</a:t>
            </a: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CA" sz="2800" b="1" dirty="0">
                <a:solidFill>
                  <a:srgbClr val="00B0F0"/>
                </a:solidFill>
                <a:ea typeface="+mj-ea"/>
                <a:cs typeface="+mj-cs"/>
              </a:rPr>
              <a:t>saved to focus on servicing clients!</a:t>
            </a:r>
            <a:endParaRPr lang="en-US" sz="2800" b="1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1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427569" y="260648"/>
            <a:ext cx="5018771" cy="2433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GPT generated Call Transcription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ctual agency phone call:</a:t>
            </a:r>
            <a:endParaRPr lang="en-US" sz="37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762907" y="-2"/>
            <a:ext cx="6264697" cy="685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effectLst/>
                <a:cs typeface="Quire Sans" panose="020B0502040400020003" pitchFamily="34" charset="0"/>
              </a:rPr>
              <a:t>Automated Call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Documentation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(Audio, 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effectLst/>
                <a:cs typeface="Quire Sans" panose="020B0502040400020003" pitchFamily="34" charset="0"/>
              </a:rPr>
              <a:t>Transcription, Summary, Sentiment)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US" sz="2000" b="1" u="sng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US" sz="2000" b="1" u="sng" dirty="0">
              <a:solidFill>
                <a:schemeClr val="bg2">
                  <a:lumMod val="25000"/>
                </a:schemeClr>
              </a:solidFill>
              <a:effectLst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US" sz="2000" b="1" dirty="0">
              <a:solidFill>
                <a:schemeClr val="bg2">
                  <a:lumMod val="25000"/>
                </a:schemeClr>
              </a:solidFill>
              <a:effectLst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00:08:13.000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So what I did is full physical coverage on the vehicle.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9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Okay, so terminal liability, all peril coverage at $1,000 deductible.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9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Loss of use coverage as well, up to $2,000.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9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And standard accident benefits.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8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Okay.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endParaRPr lang="en-CA" sz="900" dirty="0">
              <a:solidFill>
                <a:schemeClr val="bg2">
                  <a:lumMod val="25000"/>
                </a:schemeClr>
              </a:solidFill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Since he never had insurance before, the only thing he doesn't qualify for is accident forgiveness.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  <a:cs typeface="Quire Sans" panose="020B0502040400020003" pitchFamily="34" charset="0"/>
              </a:rPr>
              <a:t>00:08:36.000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cs typeface="Quire Sans" panose="020B050204040002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300002" y="3996019"/>
            <a:ext cx="5146338" cy="16431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kern="1200" dirty="0">
                <a:solidFill>
                  <a:srgbClr val="00B0F0"/>
                </a:solidFill>
                <a:effectLst/>
                <a:ea typeface="+mj-ea"/>
                <a:cs typeface="+mj-cs"/>
              </a:rPr>
              <a:t>Use “closed caption” style transcriptions to quickly scroll to the portion of calls of interest</a:t>
            </a:r>
            <a:endParaRPr lang="en-US" sz="3200" b="1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21164" r="21995" b="25284"/>
          <a:stretch/>
        </p:blipFill>
        <p:spPr>
          <a:xfrm>
            <a:off x="5848880" y="1160134"/>
            <a:ext cx="2562923" cy="107460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62364" y="1052736"/>
            <a:ext cx="6365240" cy="5688632"/>
          </a:xfrm>
          <a:prstGeom prst="roundRect">
            <a:avLst>
              <a:gd name="adj" fmla="val 28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19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9242" y="640006"/>
            <a:ext cx="6858000" cy="557798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930" y="395932"/>
            <a:ext cx="6346209" cy="557462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183" y="2819693"/>
            <a:ext cx="2501979" cy="5574628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784" y="853464"/>
            <a:ext cx="6858001" cy="515107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427569" y="260648"/>
            <a:ext cx="5018771" cy="2433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GPT generated Customer Sentiment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ctual agency phone call:</a:t>
            </a:r>
            <a:endParaRPr lang="en-US" sz="37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8" name="TextBox 30">
            <a:extLst>
              <a:ext uri="{FF2B5EF4-FFF2-40B4-BE49-F238E27FC236}">
                <a16:creationId xmlns:a16="http://schemas.microsoft.com/office/drawing/2014/main" id="{088DA6BF-A464-A749-2B31-73E7AFA16F36}"/>
              </a:ext>
            </a:extLst>
          </p:cNvPr>
          <p:cNvSpPr txBox="1"/>
          <p:nvPr/>
        </p:nvSpPr>
        <p:spPr>
          <a:xfrm>
            <a:off x="5762907" y="-1"/>
            <a:ext cx="6264697" cy="685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  <a:effectLst/>
                <a:cs typeface="Quire Sans" panose="020B0502040400020003" pitchFamily="34" charset="0"/>
              </a:rPr>
              <a:t>Customer Sentiment</a:t>
            </a:r>
            <a:endParaRPr lang="en-US" sz="2800" b="1" dirty="0">
              <a:solidFill>
                <a:schemeClr val="bg2">
                  <a:lumMod val="25000"/>
                </a:schemeClr>
              </a:solidFill>
              <a:effectLst/>
              <a:cs typeface="Quire Sans" panose="020B0502040400020003" pitchFamily="34" charset="0"/>
            </a:endParaRP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cs typeface="Quire Sans" panose="020B0502040400020003" pitchFamily="34" charset="0"/>
              </a:rPr>
              <a:t>The customer sounds frustrated as he had called before but did not receive a call back with the quote.</a:t>
            </a:r>
          </a:p>
          <a:p>
            <a:pPr defTabSz="914400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cs typeface="Quire Sans" panose="020B0502040400020003" pitchFamily="34" charset="0"/>
              </a:rPr>
              <a:t>However, he remains cooperative and provides the necessary information to get a new quote.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0A16C-B78C-38A2-C1DE-EBFA508B6F0C}"/>
              </a:ext>
            </a:extLst>
          </p:cNvPr>
          <p:cNvSpPr txBox="1"/>
          <p:nvPr/>
        </p:nvSpPr>
        <p:spPr>
          <a:xfrm>
            <a:off x="300002" y="3996019"/>
            <a:ext cx="5146338" cy="16431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kern="1200" dirty="0">
                <a:solidFill>
                  <a:srgbClr val="00B0F0"/>
                </a:solidFill>
                <a:effectLst/>
                <a:ea typeface="+mj-ea"/>
                <a:cs typeface="+mj-cs"/>
              </a:rPr>
              <a:t>Filter calls by Sentiment for precision review and use Sentiment Analysis reports to monitor trends</a:t>
            </a:r>
            <a:endParaRPr lang="en-US" sz="3200" b="1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825" cy="13407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Rectangle 13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FF3B08-4680-DE7E-EFA9-36FC792EBBFB}"/>
              </a:ext>
            </a:extLst>
          </p:cNvPr>
          <p:cNvSpPr txBox="1"/>
          <p:nvPr/>
        </p:nvSpPr>
        <p:spPr>
          <a:xfrm>
            <a:off x="117748" y="260648"/>
            <a:ext cx="1130525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GPT generated Customer Sentiment  Graph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b="35099"/>
          <a:stretch/>
        </p:blipFill>
        <p:spPr>
          <a:xfrm>
            <a:off x="117748" y="1484784"/>
            <a:ext cx="11992688" cy="5016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45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32D51B-405E-4F81-B5A9-F253CD7FC481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1190</Words>
  <Application>Microsoft Office PowerPoint</Application>
  <PresentationFormat>Custom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Droid sans</vt:lpstr>
      <vt:lpstr>Franklin Gothic Medium</vt:lpstr>
      <vt:lpstr>Quire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2020-02-18T19:38:32Z</dcterms:created>
  <dcterms:modified xsi:type="dcterms:W3CDTF">2023-11-17T15:46:16Z</dcterms:modified>
</cp:coreProperties>
</file>